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3"/>
  </p:notesMasterIdLst>
  <p:handoutMasterIdLst>
    <p:handoutMasterId r:id="rId4"/>
  </p:handoutMasterIdLst>
  <p:sldIdLst>
    <p:sldId id="376" r:id="rId2"/>
  </p:sldIdLst>
  <p:sldSz cx="12192000" cy="6858000"/>
  <p:notesSz cx="6797675" cy="9928225"/>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34" clrIdx="0"/>
  <p:cmAuthor id="8" name="Fan Wang" initials="FW" lastIdx="10" clrIdx="7">
    <p:extLst>
      <p:ext uri="{19B8F6BF-5375-455C-9EA6-DF929625EA0E}">
        <p15:presenceInfo xmlns:p15="http://schemas.microsoft.com/office/powerpoint/2012/main" userId="S-1-5-21-1839211835-619659539-556599288-213303" providerId="AD"/>
      </p:ext>
    </p:extLst>
  </p:cmAuthor>
  <p:cmAuthor id="2" name="Ebru Karakoc Madsen" initials="EBKA" lastIdx="24" clrIdx="1"/>
  <p:cmAuthor id="9" name="Jenny Muiry" initials="JM" lastIdx="1" clrIdx="8">
    <p:extLst>
      <p:ext uri="{19B8F6BF-5375-455C-9EA6-DF929625EA0E}">
        <p15:presenceInfo xmlns:p15="http://schemas.microsoft.com/office/powerpoint/2012/main" userId="S-1-5-21-84928900-1697776596-4122394971-1141"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3" clrIdx="4">
    <p:extLst>
      <p:ext uri="{19B8F6BF-5375-455C-9EA6-DF929625EA0E}">
        <p15:presenceInfo xmlns:p15="http://schemas.microsoft.com/office/powerpoint/2012/main" userId="S-1-5-21-1839211835-619659539-556599288-185339" providerId="AD"/>
      </p:ext>
    </p:extLst>
  </p:cmAuthor>
  <p:cmAuthor id="6" name="Murat Yildirim" initials="MY" lastIdx="155"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C12"/>
    <a:srgbClr val="F0D2D0"/>
    <a:srgbClr val="C44941"/>
    <a:srgbClr val="000000"/>
    <a:srgbClr val="D37771"/>
    <a:srgbClr val="E1A4A0"/>
    <a:srgbClr val="E9BAB7"/>
    <a:srgbClr val="F7E8E7"/>
    <a:srgbClr val="DA8D88"/>
    <a:srgbClr val="F0D1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89189" autoAdjust="0"/>
  </p:normalViewPr>
  <p:slideViewPr>
    <p:cSldViewPr snapToGrid="0" snapToObjects="1">
      <p:cViewPr varScale="1">
        <p:scale>
          <a:sx n="138" d="100"/>
          <a:sy n="138" d="100"/>
        </p:scale>
        <p:origin x="1146" y="13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012"/>
    </p:cViewPr>
  </p:sorterViewPr>
  <p:notesViewPr>
    <p:cSldViewPr snapToGrid="0" snapToObjects="1">
      <p:cViewPr>
        <p:scale>
          <a:sx n="150" d="100"/>
          <a:sy n="150" d="100"/>
        </p:scale>
        <p:origin x="2418" y="-1884"/>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9" y="3"/>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6"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9"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9" y="3"/>
            <a:ext cx="2945659" cy="498135"/>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6"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9"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768" y="4777957"/>
            <a:ext cx="5438140" cy="4652133"/>
          </a:xfrm>
        </p:spPr>
        <p:txBody>
          <a:bodyPr/>
          <a:lstStyle/>
          <a:p>
            <a:r>
              <a:rPr lang="en-GB" noProof="0" dirty="0"/>
              <a:t>Key message: Shared decision-making is a an important process, in which clinicians and patients work together to make decisions about care and treatment, and it can lead to better adherence to treatment and medication.</a:t>
            </a:r>
          </a:p>
          <a:p>
            <a:endParaRPr lang="en-GB" noProof="0" dirty="0"/>
          </a:p>
          <a:p>
            <a:r>
              <a:rPr lang="en-GB" dirty="0"/>
              <a:t>Background</a:t>
            </a:r>
            <a:endParaRPr lang="en-GB" noProof="0" dirty="0"/>
          </a:p>
          <a:p>
            <a:r>
              <a:rPr lang="en-GB" noProof="0" dirty="0"/>
              <a:t>A report, entitled “People in control of their own health and care: the state of involvement”,  produced by the King’s Fund concentrates on individual’s involvement in their own health and care, and the involvement of an individual’s family or other carers.</a:t>
            </a:r>
            <a:r>
              <a:rPr lang="en-GB" baseline="30000" noProof="0" dirty="0"/>
              <a:t>1</a:t>
            </a:r>
          </a:p>
          <a:p>
            <a:endParaRPr lang="en-GB" noProof="0" dirty="0"/>
          </a:p>
          <a:p>
            <a:r>
              <a:rPr lang="en-GB" noProof="0" dirty="0"/>
              <a:t>Shared decision-making involves the following stages:</a:t>
            </a:r>
            <a:r>
              <a:rPr lang="en-GB" baseline="30000" noProof="0" dirty="0"/>
              <a:t>1</a:t>
            </a:r>
            <a:endParaRPr lang="en-GB" noProof="0" dirty="0"/>
          </a:p>
          <a:p>
            <a:pPr marL="171450" indent="-171450">
              <a:buFont typeface="Arial" panose="020B0604020202020204" pitchFamily="34" charset="0"/>
              <a:buChar char="•"/>
            </a:pPr>
            <a:r>
              <a:rPr lang="en-GB" noProof="0" dirty="0"/>
              <a:t>Information exchange, in which the clinician provides reliable, evidence-based information, outlines the options, their likely outcomes, and uncertainties and risks, and the patient shares their own knowledge of the condition, and the beliefs, values and preferences that may impact on their decision.</a:t>
            </a:r>
          </a:p>
          <a:p>
            <a:pPr marL="171450" indent="-171450">
              <a:buFont typeface="Arial" panose="020B0604020202020204" pitchFamily="34" charset="0"/>
              <a:buChar char="•"/>
            </a:pPr>
            <a:r>
              <a:rPr lang="en-GB" noProof="0" dirty="0"/>
              <a:t>Deliberation, during which the options are discussed and preferences are clarified.</a:t>
            </a:r>
          </a:p>
          <a:p>
            <a:pPr marL="171450" indent="-171450">
              <a:buFont typeface="Arial" panose="020B0604020202020204" pitchFamily="34" charset="0"/>
              <a:buChar char="•"/>
            </a:pPr>
            <a:r>
              <a:rPr lang="en-GB" noProof="0" dirty="0"/>
              <a:t>Implementation, when the clinician and patient work together to achieve consensus, and the patient’s decisions are then recorded and implemented.</a:t>
            </a:r>
          </a:p>
          <a:p>
            <a:pPr lvl="0"/>
            <a:r>
              <a:rPr lang="en-GB" noProof="0" dirty="0"/>
              <a:t>A central part of shared decision-making is the recognition that patients and clinicians bring different, but equally important, knowledge and expertise to the process.</a:t>
            </a:r>
            <a:r>
              <a:rPr lang="en-GB" baseline="30000" noProof="0" dirty="0"/>
              <a:t>1,2</a:t>
            </a:r>
            <a:endParaRPr lang="en-GB" noProof="0" dirty="0"/>
          </a:p>
          <a:p>
            <a:pPr lvl="0"/>
            <a:endParaRPr lang="en-GB" noProof="0" dirty="0"/>
          </a:p>
          <a:p>
            <a:pPr lvl="0"/>
            <a:r>
              <a:rPr lang="en-GB" noProof="0" dirty="0"/>
              <a:t>References:</a:t>
            </a:r>
          </a:p>
          <a:p>
            <a:pPr lvl="0"/>
            <a:r>
              <a:rPr lang="en-GB" noProof="0" dirty="0"/>
              <a:t>1. Foot C, </a:t>
            </a:r>
            <a:r>
              <a:rPr lang="en-GB" noProof="0" dirty="0" err="1"/>
              <a:t>Gilburt</a:t>
            </a:r>
            <a:r>
              <a:rPr lang="en-GB" noProof="0" dirty="0"/>
              <a:t> H, Dunn P, et al. People in control of their own health and care: the state of involvement. The King’s Fund, 2014.</a:t>
            </a:r>
          </a:p>
          <a:p>
            <a:pPr lvl="0"/>
            <a:r>
              <a:rPr lang="en-GB" dirty="0"/>
              <a:t>2. Coulter A, Collins A. Making shared decision-making a reality: no decision about me, without me. The King’s Fund, 2011.</a:t>
            </a:r>
            <a:endParaRPr lang="en-GB" noProof="0" dirty="0"/>
          </a:p>
          <a:p>
            <a:pPr lvl="0"/>
            <a:endParaRPr lang="en-GB" noProof="0" dirty="0"/>
          </a:p>
        </p:txBody>
      </p:sp>
      <p:sp>
        <p:nvSpPr>
          <p:cNvPr id="4" name="Slide Number Placeholder 3"/>
          <p:cNvSpPr>
            <a:spLocks noGrp="1"/>
          </p:cNvSpPr>
          <p:nvPr>
            <p:ph type="sldNum" sz="quarter" idx="10"/>
          </p:nvPr>
        </p:nvSpPr>
        <p:spPr/>
        <p:txBody>
          <a:bodyPr/>
          <a:lstStyle/>
          <a:p>
            <a:fld id="{4744E816-5A9D-4A73-B2E3-141BFF43CCDF}" type="slidenum">
              <a:rPr lang="en-GB" smtClean="0"/>
              <a:pPr/>
              <a:t>1</a:t>
            </a:fld>
            <a:endParaRPr lang="en-GB"/>
          </a:p>
        </p:txBody>
      </p:sp>
      <p:sp>
        <p:nvSpPr>
          <p:cNvPr id="7" name="Slide Image Placeholder 6">
            <a:extLst>
              <a:ext uri="{FF2B5EF4-FFF2-40B4-BE49-F238E27FC236}">
                <a16:creationId xmlns:a16="http://schemas.microsoft.com/office/drawing/2014/main" id="{655C241C-1E15-4F62-B14E-4DA80FCABDBF}"/>
              </a:ext>
            </a:extLst>
          </p:cNvPr>
          <p:cNvSpPr>
            <a:spLocks noGrp="1" noRot="1" noChangeAspect="1"/>
          </p:cNvSpPr>
          <p:nvPr>
            <p:ph type="sldImg"/>
          </p:nvPr>
        </p:nvSpPr>
        <p:spPr/>
      </p:sp>
    </p:spTree>
    <p:extLst>
      <p:ext uri="{BB962C8B-B14F-4D97-AF65-F5344CB8AC3E}">
        <p14:creationId xmlns:p14="http://schemas.microsoft.com/office/powerpoint/2010/main" val="2149865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8542655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7389980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0939502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268776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5389507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0527002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1900563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1605237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1766068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4974023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4907023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0595451"/>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9000805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745743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0541510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3640725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452969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963744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69111838"/>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4843023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1943529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4559863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3652919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972072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5168497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37304333"/>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5448558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9276773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24465113"/>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9886293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314669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3892552"/>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21707231"/>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7877520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8786896"/>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199463"/>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7984373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microsoft.com/office/2007/relationships/hdphoto" Target="../media/hdphoto1.wdp"/><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539748" y="390077"/>
            <a:ext cx="9213851" cy="266676"/>
          </a:xfrm>
        </p:spPr>
        <p:txBody>
          <a:bodyPr/>
          <a:lstStyle/>
          <a:p>
            <a:r>
              <a:rPr lang="en-GB" dirty="0"/>
              <a:t>Schizophrenia</a:t>
            </a:r>
          </a:p>
        </p:txBody>
      </p:sp>
      <p:sp>
        <p:nvSpPr>
          <p:cNvPr id="2" name="Title 1"/>
          <p:cNvSpPr>
            <a:spLocks noGrp="1"/>
          </p:cNvSpPr>
          <p:nvPr>
            <p:ph type="title"/>
          </p:nvPr>
        </p:nvSpPr>
        <p:spPr>
          <a:xfrm>
            <a:off x="539749" y="897331"/>
            <a:ext cx="9213851" cy="332399"/>
          </a:xfrm>
        </p:spPr>
        <p:txBody>
          <a:bodyPr anchor="b">
            <a:normAutofit fontScale="90000"/>
          </a:bodyPr>
          <a:lstStyle/>
          <a:p>
            <a:r>
              <a:rPr lang="en-GB" dirty="0"/>
              <a:t>Shared decision-making and patient </a:t>
            </a:r>
            <a:r>
              <a:rPr lang="en-GB" dirty="0" err="1"/>
              <a:t>centered</a:t>
            </a:r>
            <a:r>
              <a:rPr lang="en-GB" dirty="0"/>
              <a:t> care lead to better </a:t>
            </a:r>
            <a:br>
              <a:rPr lang="en-GB" dirty="0"/>
            </a:br>
            <a:r>
              <a:rPr lang="en-GB" dirty="0"/>
              <a:t>health outcomes</a:t>
            </a:r>
          </a:p>
        </p:txBody>
      </p:sp>
      <p:sp>
        <p:nvSpPr>
          <p:cNvPr id="25" name="Content Placeholder 2"/>
          <p:cNvSpPr>
            <a:spLocks noGrp="1"/>
          </p:cNvSpPr>
          <p:nvPr>
            <p:ph idx="19"/>
          </p:nvPr>
        </p:nvSpPr>
        <p:spPr>
          <a:xfrm>
            <a:off x="539750" y="1416785"/>
            <a:ext cx="10564640" cy="4543884"/>
          </a:xfrm>
        </p:spPr>
        <p:txBody>
          <a:bodyPr>
            <a:normAutofit/>
          </a:bodyPr>
          <a:lstStyle/>
          <a:p>
            <a:r>
              <a:rPr lang="en-GB" sz="1800" dirty="0"/>
              <a:t>Shared decision-making is a process in which clinicians and patients work together to make decisions about care and treatment based on clinical evidence and the patient’s informed preferences</a:t>
            </a:r>
            <a:r>
              <a:rPr lang="en-GB" sz="1800" baseline="30000" dirty="0"/>
              <a:t>1</a:t>
            </a:r>
          </a:p>
          <a:p>
            <a:r>
              <a:rPr lang="en-GB" sz="1800" dirty="0">
                <a:solidFill>
                  <a:srgbClr val="000000"/>
                </a:solidFill>
              </a:rPr>
              <a:t>A central part of shared decision-making is the recognition that patients and clinicians bring different, but equally important, knowledge and expertise to the process:</a:t>
            </a:r>
            <a:r>
              <a:rPr lang="en-GB" sz="1800" baseline="30000" dirty="0">
                <a:solidFill>
                  <a:srgbClr val="000000"/>
                </a:solidFill>
              </a:rPr>
              <a:t>1,2</a:t>
            </a:r>
          </a:p>
        </p:txBody>
      </p:sp>
      <p:sp>
        <p:nvSpPr>
          <p:cNvPr id="4" name="Text Placeholder 3">
            <a:extLst>
              <a:ext uri="{FF2B5EF4-FFF2-40B4-BE49-F238E27FC236}">
                <a16:creationId xmlns:a16="http://schemas.microsoft.com/office/drawing/2014/main" id="{AA666410-B3B9-48FD-BEFC-0111BAB9BF16}"/>
              </a:ext>
            </a:extLst>
          </p:cNvPr>
          <p:cNvSpPr>
            <a:spLocks noGrp="1"/>
          </p:cNvSpPr>
          <p:nvPr>
            <p:ph type="body" sz="quarter" idx="18"/>
          </p:nvPr>
        </p:nvSpPr>
        <p:spPr/>
        <p:txBody>
          <a:bodyPr/>
          <a:lstStyle/>
          <a:p>
            <a:pPr marL="0" indent="0">
              <a:buNone/>
            </a:pPr>
            <a:r>
              <a:rPr lang="en-GB" dirty="0"/>
              <a:t>1. Foot et al. People in control of their own health and care. The King’s Fund. 2014; </a:t>
            </a:r>
            <a:br>
              <a:rPr lang="en-GB" dirty="0"/>
            </a:br>
            <a:r>
              <a:rPr lang="en-GB" dirty="0"/>
              <a:t>2. Coulter &amp; Collins. Making shared decision-making a reality. The King’s Fund. 2011</a:t>
            </a:r>
          </a:p>
          <a:p>
            <a:pPr marL="0" indent="0">
              <a:buNone/>
            </a:pPr>
            <a:endParaRPr lang="da-DK" dirty="0"/>
          </a:p>
        </p:txBody>
      </p:sp>
      <p:sp>
        <p:nvSpPr>
          <p:cNvPr id="3" name="Slide Number Placeholder 2">
            <a:extLst>
              <a:ext uri="{FF2B5EF4-FFF2-40B4-BE49-F238E27FC236}">
                <a16:creationId xmlns:a16="http://schemas.microsoft.com/office/drawing/2014/main" id="{10655819-D25E-49B5-9805-E286026D45AA}"/>
              </a:ext>
            </a:extLst>
          </p:cNvPr>
          <p:cNvSpPr>
            <a:spLocks noGrp="1"/>
          </p:cNvSpPr>
          <p:nvPr>
            <p:ph type="sldNum" sz="quarter" idx="4"/>
          </p:nvPr>
        </p:nvSpPr>
        <p:spPr/>
        <p:txBody>
          <a:bodyPr/>
          <a:lstStyle/>
          <a:p>
            <a:fld id="{6DBC486D-4FAB-B746-8B02-8D7C842291C6}" type="slidenum">
              <a:rPr lang="en-GB" smtClean="0"/>
              <a:t>1</a:t>
            </a:fld>
            <a:endParaRPr lang="en-GB"/>
          </a:p>
        </p:txBody>
      </p:sp>
      <p:sp>
        <p:nvSpPr>
          <p:cNvPr id="32" name="Rectangle: Rounded Corners 31">
            <a:extLst>
              <a:ext uri="{FF2B5EF4-FFF2-40B4-BE49-F238E27FC236}">
                <a16:creationId xmlns:a16="http://schemas.microsoft.com/office/drawing/2014/main" id="{2725B58A-CBF8-419A-BB5A-2400979BD8CD}"/>
              </a:ext>
            </a:extLst>
          </p:cNvPr>
          <p:cNvSpPr/>
          <p:nvPr/>
        </p:nvSpPr>
        <p:spPr>
          <a:xfrm>
            <a:off x="3056316" y="5207973"/>
            <a:ext cx="6180946" cy="887254"/>
          </a:xfrm>
          <a:prstGeom prst="roundRect">
            <a:avLst>
              <a:gd name="adj" fmla="val 12020"/>
            </a:avLst>
          </a:prstGeom>
          <a:ln w="19050">
            <a:solidFill>
              <a:schemeClr val="accent3"/>
            </a:solidFill>
          </a:ln>
        </p:spPr>
        <p:txBody>
          <a:bodyPr wrap="square">
            <a:spAutoFit/>
          </a:bodyPr>
          <a:lstStyle/>
          <a:p>
            <a:pPr algn="ctr"/>
            <a:r>
              <a:rPr lang="en-GB" sz="1600"/>
              <a:t>When patients are involved in decisions about their health and care, the decisions are better, health and health outcomes improve, and resources are allocated more efficiently</a:t>
            </a:r>
            <a:r>
              <a:rPr lang="en-GB" sz="1600" baseline="30000"/>
              <a:t>1</a:t>
            </a:r>
          </a:p>
        </p:txBody>
      </p:sp>
      <p:grpSp>
        <p:nvGrpSpPr>
          <p:cNvPr id="39" name="Group 38">
            <a:extLst>
              <a:ext uri="{FF2B5EF4-FFF2-40B4-BE49-F238E27FC236}">
                <a16:creationId xmlns:a16="http://schemas.microsoft.com/office/drawing/2014/main" id="{554F246A-E3A2-4D32-B546-57715ABE1CED}"/>
              </a:ext>
            </a:extLst>
          </p:cNvPr>
          <p:cNvGrpSpPr/>
          <p:nvPr/>
        </p:nvGrpSpPr>
        <p:grpSpPr>
          <a:xfrm>
            <a:off x="1087610" y="3023839"/>
            <a:ext cx="10016780" cy="2118085"/>
            <a:chOff x="1364083" y="2745284"/>
            <a:chExt cx="10016780" cy="2118085"/>
          </a:xfrm>
        </p:grpSpPr>
        <p:sp>
          <p:nvSpPr>
            <p:cNvPr id="34" name="Freeform: Shape 33">
              <a:extLst>
                <a:ext uri="{FF2B5EF4-FFF2-40B4-BE49-F238E27FC236}">
                  <a16:creationId xmlns:a16="http://schemas.microsoft.com/office/drawing/2014/main" id="{EBEFAE31-8C0F-4B04-A5E0-478620FCFE0C}"/>
                </a:ext>
              </a:extLst>
            </p:cNvPr>
            <p:cNvSpPr/>
            <p:nvPr/>
          </p:nvSpPr>
          <p:spPr>
            <a:xfrm>
              <a:off x="3276604" y="2822872"/>
              <a:ext cx="2965515" cy="1998734"/>
            </a:xfrm>
            <a:custGeom>
              <a:avLst/>
              <a:gdLst>
                <a:gd name="connsiteX0" fmla="*/ 1642679 w 2965515"/>
                <a:gd name="connsiteY0" fmla="*/ 0 h 1998734"/>
                <a:gd name="connsiteX1" fmla="*/ 2910250 w 2965515"/>
                <a:gd name="connsiteY1" fmla="*/ 363677 h 1998734"/>
                <a:gd name="connsiteX2" fmla="*/ 2965515 w 2965515"/>
                <a:gd name="connsiteY2" fmla="*/ 408639 h 1998734"/>
                <a:gd name="connsiteX3" fmla="*/ 2926216 w 2965515"/>
                <a:gd name="connsiteY3" fmla="*/ 440611 h 1998734"/>
                <a:gd name="connsiteX4" fmla="*/ 2645672 w 2965515"/>
                <a:gd name="connsiteY4" fmla="*/ 999367 h 1998734"/>
                <a:gd name="connsiteX5" fmla="*/ 2926216 w 2965515"/>
                <a:gd name="connsiteY5" fmla="*/ 1558123 h 1998734"/>
                <a:gd name="connsiteX6" fmla="*/ 2965515 w 2965515"/>
                <a:gd name="connsiteY6" fmla="*/ 1590096 h 1998734"/>
                <a:gd name="connsiteX7" fmla="*/ 2910250 w 2965515"/>
                <a:gd name="connsiteY7" fmla="*/ 1635057 h 1998734"/>
                <a:gd name="connsiteX8" fmla="*/ 1642679 w 2965515"/>
                <a:gd name="connsiteY8" fmla="*/ 1998734 h 1998734"/>
                <a:gd name="connsiteX9" fmla="*/ 0 w 2965515"/>
                <a:gd name="connsiteY9" fmla="*/ 999367 h 1998734"/>
                <a:gd name="connsiteX10" fmla="*/ 1642679 w 2965515"/>
                <a:gd name="connsiteY10" fmla="*/ 0 h 199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515" h="1998734">
                  <a:moveTo>
                    <a:pt x="1642679" y="0"/>
                  </a:moveTo>
                  <a:cubicBezTo>
                    <a:pt x="2152994" y="0"/>
                    <a:pt x="2608959" y="141570"/>
                    <a:pt x="2910250" y="363677"/>
                  </a:cubicBezTo>
                  <a:lnTo>
                    <a:pt x="2965515" y="408639"/>
                  </a:lnTo>
                  <a:lnTo>
                    <a:pt x="2926216" y="440611"/>
                  </a:lnTo>
                  <a:cubicBezTo>
                    <a:pt x="2749095" y="600112"/>
                    <a:pt x="2645672" y="792392"/>
                    <a:pt x="2645672" y="999367"/>
                  </a:cubicBezTo>
                  <a:cubicBezTo>
                    <a:pt x="2645672" y="1206343"/>
                    <a:pt x="2749095" y="1398623"/>
                    <a:pt x="2926216" y="1558123"/>
                  </a:cubicBezTo>
                  <a:lnTo>
                    <a:pt x="2965515" y="1590096"/>
                  </a:lnTo>
                  <a:lnTo>
                    <a:pt x="2910250" y="1635057"/>
                  </a:lnTo>
                  <a:cubicBezTo>
                    <a:pt x="2608959" y="1857164"/>
                    <a:pt x="2152994" y="1998734"/>
                    <a:pt x="1642679" y="1998734"/>
                  </a:cubicBezTo>
                  <a:cubicBezTo>
                    <a:pt x="735452" y="1998734"/>
                    <a:pt x="0" y="1551302"/>
                    <a:pt x="0" y="999367"/>
                  </a:cubicBezTo>
                  <a:cubicBezTo>
                    <a:pt x="0" y="447432"/>
                    <a:pt x="735452" y="0"/>
                    <a:pt x="1642679" y="0"/>
                  </a:cubicBezTo>
                  <a:close/>
                </a:path>
              </a:pathLst>
            </a:custGeom>
            <a:solidFill>
              <a:schemeClr val="accent3"/>
            </a:solidFill>
            <a:ln w="19050">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89980" tIns="89980" rIns="89980" bIns="89980" rtlCol="0" anchor="ctr">
              <a:noAutofit/>
            </a:bodyPr>
            <a:lstStyle/>
            <a:p>
              <a:pPr algn="ctr" defTabSz="914150">
                <a:spcBef>
                  <a:spcPts val="600"/>
                </a:spcBef>
                <a:spcAft>
                  <a:spcPts val="300"/>
                </a:spcAft>
              </a:pPr>
              <a:r>
                <a:rPr lang="en-GB" sz="1600" b="1">
                  <a:solidFill>
                    <a:schemeClr val="accent1"/>
                  </a:solidFill>
                  <a:latin typeface="Arial" charset="0"/>
                  <a:ea typeface="Arial" charset="0"/>
                  <a:cs typeface="Arial" charset="0"/>
                </a:rPr>
                <a:t>Clinician’s</a:t>
              </a:r>
              <a:br>
                <a:rPr lang="en-GB" sz="1600" b="1">
                  <a:solidFill>
                    <a:schemeClr val="accent1"/>
                  </a:solidFill>
                  <a:latin typeface="Arial" charset="0"/>
                  <a:ea typeface="Arial" charset="0"/>
                  <a:cs typeface="Arial" charset="0"/>
                </a:rPr>
              </a:br>
              <a:r>
                <a:rPr lang="en-GB" sz="1600" b="1">
                  <a:solidFill>
                    <a:schemeClr val="accent1"/>
                  </a:solidFill>
                  <a:latin typeface="Arial" charset="0"/>
                  <a:ea typeface="Arial" charset="0"/>
                  <a:cs typeface="Arial" charset="0"/>
                </a:rPr>
                <a:t>expertise</a:t>
              </a:r>
            </a:p>
          </p:txBody>
        </p:sp>
        <p:sp>
          <p:nvSpPr>
            <p:cNvPr id="33" name="Freeform: Shape 32">
              <a:extLst>
                <a:ext uri="{FF2B5EF4-FFF2-40B4-BE49-F238E27FC236}">
                  <a16:creationId xmlns:a16="http://schemas.microsoft.com/office/drawing/2014/main" id="{01AA3F58-1EEA-45C2-8FC7-ACA8B7E68F13}"/>
                </a:ext>
              </a:extLst>
            </p:cNvPr>
            <p:cNvSpPr/>
            <p:nvPr/>
          </p:nvSpPr>
          <p:spPr>
            <a:xfrm>
              <a:off x="6242119" y="2822872"/>
              <a:ext cx="2965515" cy="1998734"/>
            </a:xfrm>
            <a:custGeom>
              <a:avLst/>
              <a:gdLst>
                <a:gd name="connsiteX0" fmla="*/ 1322836 w 2965515"/>
                <a:gd name="connsiteY0" fmla="*/ 0 h 1998734"/>
                <a:gd name="connsiteX1" fmla="*/ 2965515 w 2965515"/>
                <a:gd name="connsiteY1" fmla="*/ 999367 h 1998734"/>
                <a:gd name="connsiteX2" fmla="*/ 1322836 w 2965515"/>
                <a:gd name="connsiteY2" fmla="*/ 1998734 h 1998734"/>
                <a:gd name="connsiteX3" fmla="*/ 55265 w 2965515"/>
                <a:gd name="connsiteY3" fmla="*/ 1635057 h 1998734"/>
                <a:gd name="connsiteX4" fmla="*/ 0 w 2965515"/>
                <a:gd name="connsiteY4" fmla="*/ 1590096 h 1998734"/>
                <a:gd name="connsiteX5" fmla="*/ 39299 w 2965515"/>
                <a:gd name="connsiteY5" fmla="*/ 1558123 h 1998734"/>
                <a:gd name="connsiteX6" fmla="*/ 319843 w 2965515"/>
                <a:gd name="connsiteY6" fmla="*/ 999367 h 1998734"/>
                <a:gd name="connsiteX7" fmla="*/ 39299 w 2965515"/>
                <a:gd name="connsiteY7" fmla="*/ 440611 h 1998734"/>
                <a:gd name="connsiteX8" fmla="*/ 0 w 2965515"/>
                <a:gd name="connsiteY8" fmla="*/ 408639 h 1998734"/>
                <a:gd name="connsiteX9" fmla="*/ 55265 w 2965515"/>
                <a:gd name="connsiteY9" fmla="*/ 363677 h 1998734"/>
                <a:gd name="connsiteX10" fmla="*/ 1322836 w 2965515"/>
                <a:gd name="connsiteY10" fmla="*/ 0 h 199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5515" h="1998734">
                  <a:moveTo>
                    <a:pt x="1322836" y="0"/>
                  </a:moveTo>
                  <a:cubicBezTo>
                    <a:pt x="2230063" y="0"/>
                    <a:pt x="2965515" y="447432"/>
                    <a:pt x="2965515" y="999367"/>
                  </a:cubicBezTo>
                  <a:cubicBezTo>
                    <a:pt x="2965515" y="1551302"/>
                    <a:pt x="2230063" y="1998734"/>
                    <a:pt x="1322836" y="1998734"/>
                  </a:cubicBezTo>
                  <a:cubicBezTo>
                    <a:pt x="812521" y="1998734"/>
                    <a:pt x="356557" y="1857164"/>
                    <a:pt x="55265" y="1635057"/>
                  </a:cubicBezTo>
                  <a:lnTo>
                    <a:pt x="0" y="1590096"/>
                  </a:lnTo>
                  <a:lnTo>
                    <a:pt x="39299" y="1558123"/>
                  </a:lnTo>
                  <a:cubicBezTo>
                    <a:pt x="216420" y="1398623"/>
                    <a:pt x="319843" y="1206343"/>
                    <a:pt x="319843" y="999367"/>
                  </a:cubicBezTo>
                  <a:cubicBezTo>
                    <a:pt x="319843" y="792392"/>
                    <a:pt x="216420" y="600112"/>
                    <a:pt x="39299" y="440611"/>
                  </a:cubicBezTo>
                  <a:lnTo>
                    <a:pt x="0" y="408639"/>
                  </a:lnTo>
                  <a:lnTo>
                    <a:pt x="55265" y="363677"/>
                  </a:lnTo>
                  <a:cubicBezTo>
                    <a:pt x="356557" y="141570"/>
                    <a:pt x="812521" y="0"/>
                    <a:pt x="1322836" y="0"/>
                  </a:cubicBezTo>
                  <a:close/>
                </a:path>
              </a:pathLst>
            </a:custGeom>
            <a:solidFill>
              <a:srgbClr val="B4BBC3"/>
            </a:solidFill>
            <a:ln w="190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89980" tIns="89980" rIns="89980" bIns="89980" rtlCol="0" anchor="ctr">
              <a:noAutofit/>
            </a:bodyPr>
            <a:lstStyle/>
            <a:p>
              <a:pPr algn="ctr" defTabSz="914150">
                <a:spcBef>
                  <a:spcPts val="600"/>
                </a:spcBef>
                <a:spcAft>
                  <a:spcPts val="300"/>
                </a:spcAft>
              </a:pPr>
              <a:r>
                <a:rPr lang="en-GB" sz="1600" b="1">
                  <a:solidFill>
                    <a:schemeClr val="tx2"/>
                  </a:solidFill>
                  <a:latin typeface="Arial" charset="0"/>
                  <a:ea typeface="Arial" charset="0"/>
                  <a:cs typeface="Arial" charset="0"/>
                </a:rPr>
                <a:t>Patient’s</a:t>
              </a:r>
              <a:br>
                <a:rPr lang="en-GB" sz="1600" b="1">
                  <a:solidFill>
                    <a:schemeClr val="tx2"/>
                  </a:solidFill>
                  <a:latin typeface="Arial" charset="0"/>
                  <a:ea typeface="Arial" charset="0"/>
                  <a:cs typeface="Arial" charset="0"/>
                </a:rPr>
              </a:br>
              <a:r>
                <a:rPr lang="en-GB" sz="1600" b="1">
                  <a:solidFill>
                    <a:schemeClr val="tx2"/>
                  </a:solidFill>
                  <a:latin typeface="Arial" charset="0"/>
                  <a:ea typeface="Arial" charset="0"/>
                  <a:cs typeface="Arial" charset="0"/>
                </a:rPr>
                <a:t>expertise</a:t>
              </a:r>
            </a:p>
          </p:txBody>
        </p:sp>
        <p:sp>
          <p:nvSpPr>
            <p:cNvPr id="13" name="TextBox 12"/>
            <p:cNvSpPr txBox="1"/>
            <p:nvPr/>
          </p:nvSpPr>
          <p:spPr>
            <a:xfrm>
              <a:off x="2517567" y="2745284"/>
              <a:ext cx="1219200" cy="397161"/>
            </a:xfrm>
            <a:prstGeom prst="rect">
              <a:avLst/>
            </a:prstGeom>
            <a:noFill/>
          </p:spPr>
          <p:txBody>
            <a:bodyPr wrap="square" lIns="91420" tIns="89980" rIns="91420" bIns="89980" rtlCol="0">
              <a:spAutoFit/>
            </a:bodyPr>
            <a:lstStyle/>
            <a:p>
              <a:pPr algn="r" defTabSz="914150">
                <a:spcBef>
                  <a:spcPts val="600"/>
                </a:spcBef>
                <a:spcAft>
                  <a:spcPts val="300"/>
                </a:spcAft>
              </a:pPr>
              <a:r>
                <a:rPr lang="en-GB" sz="1400" dirty="0">
                  <a:solidFill>
                    <a:schemeClr val="accent3"/>
                  </a:solidFill>
                  <a:ea typeface="Arial" charset="0"/>
                </a:rPr>
                <a:t>Diagnosis</a:t>
              </a:r>
              <a:r>
                <a:rPr lang="en-GB" sz="1400" dirty="0">
                  <a:solidFill>
                    <a:schemeClr val="accent1"/>
                  </a:solidFill>
                  <a:ea typeface="Arial" charset="0"/>
                </a:rPr>
                <a:t> </a:t>
              </a:r>
            </a:p>
          </p:txBody>
        </p:sp>
        <p:sp>
          <p:nvSpPr>
            <p:cNvPr id="16" name="TextBox 15"/>
            <p:cNvSpPr txBox="1"/>
            <p:nvPr/>
          </p:nvSpPr>
          <p:spPr>
            <a:xfrm>
              <a:off x="1580190" y="3175515"/>
              <a:ext cx="1752599" cy="397161"/>
            </a:xfrm>
            <a:prstGeom prst="rect">
              <a:avLst/>
            </a:prstGeom>
            <a:noFill/>
          </p:spPr>
          <p:txBody>
            <a:bodyPr wrap="square" lIns="91420" tIns="89980" rIns="91420" bIns="89980" rtlCol="0">
              <a:spAutoFit/>
            </a:bodyPr>
            <a:lstStyle/>
            <a:p>
              <a:pPr algn="r" defTabSz="914150">
                <a:spcBef>
                  <a:spcPts val="600"/>
                </a:spcBef>
                <a:spcAft>
                  <a:spcPts val="300"/>
                </a:spcAft>
              </a:pPr>
              <a:r>
                <a:rPr lang="en-GB" sz="1400" dirty="0">
                  <a:solidFill>
                    <a:schemeClr val="accent3"/>
                  </a:solidFill>
                  <a:ea typeface="Arial" charset="0"/>
                </a:rPr>
                <a:t>Disease aetiology </a:t>
              </a:r>
            </a:p>
          </p:txBody>
        </p:sp>
        <p:sp>
          <p:nvSpPr>
            <p:cNvPr id="17" name="TextBox 16"/>
            <p:cNvSpPr txBox="1"/>
            <p:nvPr/>
          </p:nvSpPr>
          <p:spPr>
            <a:xfrm>
              <a:off x="1364083" y="3605746"/>
              <a:ext cx="1752599" cy="397161"/>
            </a:xfrm>
            <a:prstGeom prst="rect">
              <a:avLst/>
            </a:prstGeom>
            <a:noFill/>
          </p:spPr>
          <p:txBody>
            <a:bodyPr wrap="square" lIns="91420" tIns="89980" rIns="91420" bIns="89980" rtlCol="0">
              <a:spAutoFit/>
            </a:bodyPr>
            <a:lstStyle/>
            <a:p>
              <a:pPr algn="r" defTabSz="914150">
                <a:spcBef>
                  <a:spcPts val="600"/>
                </a:spcBef>
                <a:spcAft>
                  <a:spcPts val="300"/>
                </a:spcAft>
              </a:pPr>
              <a:r>
                <a:rPr lang="en-GB" sz="1400">
                  <a:solidFill>
                    <a:schemeClr val="accent3"/>
                  </a:solidFill>
                  <a:ea typeface="Arial" charset="0"/>
                </a:rPr>
                <a:t>Prognosis</a:t>
              </a:r>
            </a:p>
          </p:txBody>
        </p:sp>
        <p:sp>
          <p:nvSpPr>
            <p:cNvPr id="18" name="TextBox 17"/>
            <p:cNvSpPr txBox="1"/>
            <p:nvPr/>
          </p:nvSpPr>
          <p:spPr>
            <a:xfrm>
              <a:off x="1580190" y="4035977"/>
              <a:ext cx="1752599" cy="397161"/>
            </a:xfrm>
            <a:prstGeom prst="rect">
              <a:avLst/>
            </a:prstGeom>
            <a:noFill/>
          </p:spPr>
          <p:txBody>
            <a:bodyPr wrap="square" lIns="91420" tIns="89980" rIns="91420" bIns="89980" rtlCol="0">
              <a:spAutoFit/>
            </a:bodyPr>
            <a:lstStyle/>
            <a:p>
              <a:pPr algn="r" defTabSz="914150">
                <a:spcBef>
                  <a:spcPts val="600"/>
                </a:spcBef>
                <a:spcAft>
                  <a:spcPts val="300"/>
                </a:spcAft>
              </a:pPr>
              <a:r>
                <a:rPr lang="en-GB" sz="1400" dirty="0">
                  <a:solidFill>
                    <a:schemeClr val="accent3"/>
                  </a:solidFill>
                  <a:ea typeface="Arial" charset="0"/>
                </a:rPr>
                <a:t>Treatment</a:t>
              </a:r>
              <a:r>
                <a:rPr lang="en-GB" sz="1400" dirty="0">
                  <a:solidFill>
                    <a:schemeClr val="accent1"/>
                  </a:solidFill>
                  <a:ea typeface="Arial" charset="0"/>
                </a:rPr>
                <a:t> </a:t>
              </a:r>
              <a:r>
                <a:rPr lang="en-GB" sz="1400" dirty="0">
                  <a:solidFill>
                    <a:schemeClr val="accent3"/>
                  </a:solidFill>
                  <a:ea typeface="Arial" charset="0"/>
                </a:rPr>
                <a:t>options</a:t>
              </a:r>
              <a:r>
                <a:rPr lang="en-GB" sz="1400" dirty="0">
                  <a:solidFill>
                    <a:schemeClr val="accent1"/>
                  </a:solidFill>
                  <a:ea typeface="Arial" charset="0"/>
                </a:rPr>
                <a:t> </a:t>
              </a:r>
            </a:p>
          </p:txBody>
        </p:sp>
        <p:sp>
          <p:nvSpPr>
            <p:cNvPr id="19" name="TextBox 18"/>
            <p:cNvSpPr txBox="1"/>
            <p:nvPr/>
          </p:nvSpPr>
          <p:spPr>
            <a:xfrm>
              <a:off x="1526968" y="4466208"/>
              <a:ext cx="2209799" cy="397161"/>
            </a:xfrm>
            <a:prstGeom prst="rect">
              <a:avLst/>
            </a:prstGeom>
            <a:noFill/>
          </p:spPr>
          <p:txBody>
            <a:bodyPr wrap="square" lIns="91420" tIns="89980" rIns="91420" bIns="89980" rtlCol="0">
              <a:spAutoFit/>
            </a:bodyPr>
            <a:lstStyle/>
            <a:p>
              <a:pPr algn="r" defTabSz="914150">
                <a:spcBef>
                  <a:spcPts val="600"/>
                </a:spcBef>
                <a:spcAft>
                  <a:spcPts val="300"/>
                </a:spcAft>
              </a:pPr>
              <a:r>
                <a:rPr lang="en-GB" sz="1400" dirty="0">
                  <a:solidFill>
                    <a:schemeClr val="accent3"/>
                  </a:solidFill>
                  <a:ea typeface="Arial" charset="0"/>
                </a:rPr>
                <a:t>Outcome probabilities</a:t>
              </a:r>
            </a:p>
          </p:txBody>
        </p:sp>
        <p:sp>
          <p:nvSpPr>
            <p:cNvPr id="20" name="TextBox 19"/>
            <p:cNvSpPr txBox="1"/>
            <p:nvPr/>
          </p:nvSpPr>
          <p:spPr>
            <a:xfrm>
              <a:off x="8797740" y="4466208"/>
              <a:ext cx="1993771" cy="397161"/>
            </a:xfrm>
            <a:prstGeom prst="rect">
              <a:avLst/>
            </a:prstGeom>
            <a:noFill/>
          </p:spPr>
          <p:txBody>
            <a:bodyPr wrap="square" lIns="91420" tIns="89980" rIns="91420" bIns="89980" rtlCol="0">
              <a:spAutoFit/>
            </a:bodyPr>
            <a:lstStyle/>
            <a:p>
              <a:pPr defTabSz="914150">
                <a:spcBef>
                  <a:spcPts val="600"/>
                </a:spcBef>
                <a:spcAft>
                  <a:spcPts val="300"/>
                </a:spcAft>
              </a:pPr>
              <a:r>
                <a:rPr lang="en-GB" sz="1400">
                  <a:solidFill>
                    <a:schemeClr val="tx2"/>
                  </a:solidFill>
                  <a:ea typeface="Arial" charset="0"/>
                </a:rPr>
                <a:t>Experience of illness</a:t>
              </a:r>
            </a:p>
          </p:txBody>
        </p:sp>
        <p:sp>
          <p:nvSpPr>
            <p:cNvPr id="21" name="TextBox 20"/>
            <p:cNvSpPr txBox="1"/>
            <p:nvPr/>
          </p:nvSpPr>
          <p:spPr>
            <a:xfrm>
              <a:off x="8797740" y="2745284"/>
              <a:ext cx="1993771" cy="397161"/>
            </a:xfrm>
            <a:prstGeom prst="rect">
              <a:avLst/>
            </a:prstGeom>
            <a:noFill/>
          </p:spPr>
          <p:txBody>
            <a:bodyPr wrap="square" lIns="91420" tIns="89980" rIns="91420" bIns="89980" rtlCol="0">
              <a:spAutoFit/>
            </a:bodyPr>
            <a:lstStyle/>
            <a:p>
              <a:pPr defTabSz="914150">
                <a:spcBef>
                  <a:spcPts val="600"/>
                </a:spcBef>
                <a:spcAft>
                  <a:spcPts val="300"/>
                </a:spcAft>
              </a:pPr>
              <a:r>
                <a:rPr lang="en-GB" sz="1400">
                  <a:solidFill>
                    <a:schemeClr val="tx2"/>
                  </a:solidFill>
                  <a:ea typeface="Arial" charset="0"/>
                </a:rPr>
                <a:t>Social circumstances </a:t>
              </a:r>
            </a:p>
          </p:txBody>
        </p:sp>
        <p:sp>
          <p:nvSpPr>
            <p:cNvPr id="22" name="TextBox 21"/>
            <p:cNvSpPr txBox="1"/>
            <p:nvPr/>
          </p:nvSpPr>
          <p:spPr>
            <a:xfrm>
              <a:off x="9387092" y="3605746"/>
              <a:ext cx="1993771" cy="397161"/>
            </a:xfrm>
            <a:prstGeom prst="rect">
              <a:avLst/>
            </a:prstGeom>
            <a:noFill/>
          </p:spPr>
          <p:txBody>
            <a:bodyPr wrap="square" lIns="91420" tIns="89980" rIns="91420" bIns="89980" rtlCol="0">
              <a:spAutoFit/>
            </a:bodyPr>
            <a:lstStyle/>
            <a:p>
              <a:pPr defTabSz="914150">
                <a:spcBef>
                  <a:spcPts val="600"/>
                </a:spcBef>
                <a:spcAft>
                  <a:spcPts val="300"/>
                </a:spcAft>
              </a:pPr>
              <a:r>
                <a:rPr lang="en-GB" sz="1400">
                  <a:solidFill>
                    <a:schemeClr val="tx2"/>
                  </a:solidFill>
                  <a:ea typeface="Arial" charset="0"/>
                </a:rPr>
                <a:t>Values</a:t>
              </a:r>
            </a:p>
          </p:txBody>
        </p:sp>
        <p:sp>
          <p:nvSpPr>
            <p:cNvPr id="23" name="TextBox 22"/>
            <p:cNvSpPr txBox="1"/>
            <p:nvPr/>
          </p:nvSpPr>
          <p:spPr>
            <a:xfrm>
              <a:off x="9170750" y="4035977"/>
              <a:ext cx="1993771" cy="397161"/>
            </a:xfrm>
            <a:prstGeom prst="rect">
              <a:avLst/>
            </a:prstGeom>
            <a:noFill/>
          </p:spPr>
          <p:txBody>
            <a:bodyPr wrap="square" lIns="91420" tIns="89980" rIns="91420" bIns="89980" rtlCol="0">
              <a:spAutoFit/>
            </a:bodyPr>
            <a:lstStyle/>
            <a:p>
              <a:pPr defTabSz="914150">
                <a:spcBef>
                  <a:spcPts val="600"/>
                </a:spcBef>
                <a:spcAft>
                  <a:spcPts val="300"/>
                </a:spcAft>
              </a:pPr>
              <a:r>
                <a:rPr lang="en-GB" sz="1400">
                  <a:solidFill>
                    <a:schemeClr val="tx2"/>
                  </a:solidFill>
                  <a:ea typeface="Arial" charset="0"/>
                </a:rPr>
                <a:t>Preferences </a:t>
              </a:r>
            </a:p>
          </p:txBody>
        </p:sp>
        <p:sp>
          <p:nvSpPr>
            <p:cNvPr id="24" name="TextBox 23"/>
            <p:cNvSpPr txBox="1"/>
            <p:nvPr/>
          </p:nvSpPr>
          <p:spPr>
            <a:xfrm>
              <a:off x="9170750" y="3175515"/>
              <a:ext cx="1993771" cy="397161"/>
            </a:xfrm>
            <a:prstGeom prst="rect">
              <a:avLst/>
            </a:prstGeom>
            <a:noFill/>
          </p:spPr>
          <p:txBody>
            <a:bodyPr wrap="square" lIns="91420" tIns="89980" rIns="91420" bIns="89980" rtlCol="0">
              <a:spAutoFit/>
            </a:bodyPr>
            <a:lstStyle/>
            <a:p>
              <a:pPr defTabSz="914150">
                <a:spcBef>
                  <a:spcPts val="600"/>
                </a:spcBef>
                <a:spcAft>
                  <a:spcPts val="300"/>
                </a:spcAft>
              </a:pPr>
              <a:r>
                <a:rPr lang="en-GB" sz="1400">
                  <a:solidFill>
                    <a:schemeClr val="tx2"/>
                  </a:solidFill>
                  <a:ea typeface="Arial" charset="0"/>
                </a:rPr>
                <a:t>Attitude to risk</a:t>
              </a:r>
            </a:p>
          </p:txBody>
        </p:sp>
        <p:sp>
          <p:nvSpPr>
            <p:cNvPr id="35" name="Freeform: Shape 34">
              <a:extLst>
                <a:ext uri="{FF2B5EF4-FFF2-40B4-BE49-F238E27FC236}">
                  <a16:creationId xmlns:a16="http://schemas.microsoft.com/office/drawing/2014/main" id="{9DE8C274-24BE-44CD-8CF3-99C786935F32}"/>
                </a:ext>
              </a:extLst>
            </p:cNvPr>
            <p:cNvSpPr/>
            <p:nvPr/>
          </p:nvSpPr>
          <p:spPr>
            <a:xfrm>
              <a:off x="5922276" y="3231512"/>
              <a:ext cx="639686" cy="1181457"/>
            </a:xfrm>
            <a:custGeom>
              <a:avLst/>
              <a:gdLst>
                <a:gd name="connsiteX0" fmla="*/ 319843 w 639686"/>
                <a:gd name="connsiteY0" fmla="*/ 0 h 1181457"/>
                <a:gd name="connsiteX1" fmla="*/ 359142 w 639686"/>
                <a:gd name="connsiteY1" fmla="*/ 31972 h 1181457"/>
                <a:gd name="connsiteX2" fmla="*/ 639686 w 639686"/>
                <a:gd name="connsiteY2" fmla="*/ 590728 h 1181457"/>
                <a:gd name="connsiteX3" fmla="*/ 359142 w 639686"/>
                <a:gd name="connsiteY3" fmla="*/ 1149484 h 1181457"/>
                <a:gd name="connsiteX4" fmla="*/ 319843 w 639686"/>
                <a:gd name="connsiteY4" fmla="*/ 1181457 h 1181457"/>
                <a:gd name="connsiteX5" fmla="*/ 280544 w 639686"/>
                <a:gd name="connsiteY5" fmla="*/ 1149484 h 1181457"/>
                <a:gd name="connsiteX6" fmla="*/ 0 w 639686"/>
                <a:gd name="connsiteY6" fmla="*/ 590728 h 1181457"/>
                <a:gd name="connsiteX7" fmla="*/ 280544 w 639686"/>
                <a:gd name="connsiteY7" fmla="*/ 31972 h 1181457"/>
                <a:gd name="connsiteX8" fmla="*/ 319843 w 639686"/>
                <a:gd name="connsiteY8" fmla="*/ 0 h 118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686" h="1181457">
                  <a:moveTo>
                    <a:pt x="319843" y="0"/>
                  </a:moveTo>
                  <a:lnTo>
                    <a:pt x="359142" y="31972"/>
                  </a:lnTo>
                  <a:cubicBezTo>
                    <a:pt x="536263" y="191473"/>
                    <a:pt x="639686" y="383753"/>
                    <a:pt x="639686" y="590728"/>
                  </a:cubicBezTo>
                  <a:cubicBezTo>
                    <a:pt x="639686" y="797704"/>
                    <a:pt x="536263" y="989984"/>
                    <a:pt x="359142" y="1149484"/>
                  </a:cubicBezTo>
                  <a:lnTo>
                    <a:pt x="319843" y="1181457"/>
                  </a:lnTo>
                  <a:lnTo>
                    <a:pt x="280544" y="1149484"/>
                  </a:lnTo>
                  <a:cubicBezTo>
                    <a:pt x="103423" y="989984"/>
                    <a:pt x="0" y="797704"/>
                    <a:pt x="0" y="590728"/>
                  </a:cubicBezTo>
                  <a:cubicBezTo>
                    <a:pt x="0" y="383753"/>
                    <a:pt x="103423" y="191473"/>
                    <a:pt x="280544" y="31972"/>
                  </a:cubicBezTo>
                  <a:lnTo>
                    <a:pt x="319843" y="0"/>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0" scaled="1"/>
              <a:tileRect/>
            </a:gra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89980" tIns="89980" rIns="89980" bIns="89980" rtlCol="0" anchor="ctr">
              <a:noAutofit/>
            </a:bodyPr>
            <a:lstStyle/>
            <a:p>
              <a:pPr algn="ctr" defTabSz="914150">
                <a:spcBef>
                  <a:spcPts val="600"/>
                </a:spcBef>
                <a:spcAft>
                  <a:spcPts val="300"/>
                </a:spcAft>
              </a:pPr>
              <a:endParaRPr lang="en-GB" sz="2400">
                <a:solidFill>
                  <a:srgbClr val="FFFFFF"/>
                </a:solidFill>
                <a:latin typeface="Arial" charset="0"/>
                <a:ea typeface="Arial" charset="0"/>
                <a:cs typeface="Arial" charset="0"/>
              </a:endParaRPr>
            </a:p>
          </p:txBody>
        </p:sp>
        <p:pic>
          <p:nvPicPr>
            <p:cNvPr id="9" name="Picture 2" descr="http://www.partsnap.com/wp-content/uploads/2014/11/free-project-review-meeting.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937141" y="3554762"/>
              <a:ext cx="614717" cy="528120"/>
            </a:xfrm>
            <a:prstGeom prst="rect">
              <a:avLst/>
            </a:prstGeom>
            <a:noFill/>
          </p:spPr>
        </p:pic>
      </p:grpSp>
    </p:spTree>
    <p:custDataLst/>
    <p:extLst>
      <p:ext uri="{BB962C8B-B14F-4D97-AF65-F5344CB8AC3E}">
        <p14:creationId xmlns:p14="http://schemas.microsoft.com/office/powerpoint/2010/main" val="835121497"/>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NeqelhGv"/>
  <p:tag name="ARTICULATE_SLIDE_COUNT" val="5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310</TotalTime>
  <Words>439</Words>
  <Application>Microsoft Office PowerPoint</Application>
  <PresentationFormat>Widescreen</PresentationFormat>
  <Paragraphs>34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Shared decision-making and patient centered care lead to better  health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1461</cp:revision>
  <cp:lastPrinted>2019-09-20T09:01:11Z</cp:lastPrinted>
  <dcterms:created xsi:type="dcterms:W3CDTF">2017-01-23T14:24:15Z</dcterms:created>
  <dcterms:modified xsi:type="dcterms:W3CDTF">2022-02-23T12:45:43Z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